
<file path=[Content_Types].xml><?xml version="1.0" encoding="utf-8"?>
<Types xmlns="http://schemas.openxmlformats.org/package/2006/content-types">
  <Default Extension="png" ContentType="image/png"/>
  <Default Extension="jpeg" ContentType="image/jpeg"/>
  <Default Extension="glb" ContentType="model/gltf.binary"/>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1"/>
  </p:notesMasterIdLst>
  <p:sldIdLst>
    <p:sldId id="256" r:id="rId5"/>
    <p:sldId id="283" r:id="rId6"/>
    <p:sldId id="287" r:id="rId7"/>
    <p:sldId id="288" r:id="rId8"/>
    <p:sldId id="289" r:id="rId9"/>
    <p:sldId id="25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3702" autoAdjust="0"/>
  </p:normalViewPr>
  <p:slideViewPr>
    <p:cSldViewPr snapToGrid="0">
      <p:cViewPr varScale="1">
        <p:scale>
          <a:sx n="66" d="100"/>
          <a:sy n="66" d="100"/>
        </p:scale>
        <p:origin x="632"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png>
</file>

<file path=ppt/media/image2.png>
</file>

<file path=ppt/media/image3.png>
</file>

<file path=ppt/media/image4.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C3FCC2-4E7A-4671-AA79-177CB194E449}" type="datetimeFigureOut">
              <a:rPr lang="en-US" smtClean="0"/>
              <a:t>8/26/2025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01C38D-F26D-4167-83EF-8774BC62D548}" type="slidenum">
              <a:rPr lang="en-US" smtClean="0"/>
              <a:t>‹#›</a:t>
            </a:fld>
            <a:endParaRPr lang="en-US"/>
          </a:p>
        </p:txBody>
      </p:sp>
    </p:spTree>
    <p:extLst>
      <p:ext uri="{BB962C8B-B14F-4D97-AF65-F5344CB8AC3E}">
        <p14:creationId xmlns:p14="http://schemas.microsoft.com/office/powerpoint/2010/main" val="3336050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chapter introduces the git command line program and the GitHub cloud storage service, two wonderful tools that track changes to your code (git) and facilitate collaboration (GitHub).</a:t>
            </a:r>
          </a:p>
        </p:txBody>
      </p:sp>
      <p:sp>
        <p:nvSpPr>
          <p:cNvPr id="4" name="Slide Number Placeholder 3"/>
          <p:cNvSpPr>
            <a:spLocks noGrp="1"/>
          </p:cNvSpPr>
          <p:nvPr>
            <p:ph type="sldNum" sz="quarter" idx="5"/>
          </p:nvPr>
        </p:nvSpPr>
        <p:spPr/>
        <p:txBody>
          <a:bodyPr/>
          <a:lstStyle/>
          <a:p>
            <a:fld id="{5A01C38D-F26D-4167-83EF-8774BC62D548}" type="slidenum">
              <a:rPr lang="en-US" smtClean="0"/>
              <a:t>1</a:t>
            </a:fld>
            <a:endParaRPr lang="en-US"/>
          </a:p>
        </p:txBody>
      </p:sp>
    </p:spTree>
    <p:extLst>
      <p:ext uri="{BB962C8B-B14F-4D97-AF65-F5344CB8AC3E}">
        <p14:creationId xmlns:p14="http://schemas.microsoft.com/office/powerpoint/2010/main" val="5428188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01C38D-F26D-4167-83EF-8774BC62D548}" type="slidenum">
              <a:rPr lang="en-US" smtClean="0"/>
              <a:t>2</a:t>
            </a:fld>
            <a:endParaRPr lang="en-US"/>
          </a:p>
        </p:txBody>
      </p:sp>
    </p:spTree>
    <p:extLst>
      <p:ext uri="{BB962C8B-B14F-4D97-AF65-F5344CB8AC3E}">
        <p14:creationId xmlns:p14="http://schemas.microsoft.com/office/powerpoint/2010/main" val="2869548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smtClean="0"/>
              <a:t>git</a:t>
            </a:r>
            <a:r>
              <a:rPr lang="en-US" sz="1200" dirty="0" smtClean="0"/>
              <a:t> </a:t>
            </a:r>
            <a:r>
              <a:rPr lang="en-US" sz="1200" dirty="0" err="1" smtClean="0"/>
              <a:t>config</a:t>
            </a:r>
            <a:r>
              <a:rPr lang="en-US" sz="1200" dirty="0" smtClean="0"/>
              <a:t> --global</a:t>
            </a:r>
            <a:r>
              <a:rPr lang="en-US" sz="1200" baseline="0" dirty="0" smtClean="0"/>
              <a:t> </a:t>
            </a:r>
            <a:r>
              <a:rPr lang="en-US" sz="1200" dirty="0" smtClean="0"/>
              <a:t>--unset user.name (remove an entry)</a:t>
            </a:r>
          </a:p>
        </p:txBody>
      </p:sp>
      <p:sp>
        <p:nvSpPr>
          <p:cNvPr id="4" name="Slide Number Placeholder 3"/>
          <p:cNvSpPr>
            <a:spLocks noGrp="1"/>
          </p:cNvSpPr>
          <p:nvPr>
            <p:ph type="sldNum" sz="quarter" idx="10"/>
          </p:nvPr>
        </p:nvSpPr>
        <p:spPr/>
        <p:txBody>
          <a:bodyPr/>
          <a:lstStyle/>
          <a:p>
            <a:fld id="{5A01C38D-F26D-4167-83EF-8774BC62D548}" type="slidenum">
              <a:rPr lang="en-US" smtClean="0"/>
              <a:t>4</a:t>
            </a:fld>
            <a:endParaRPr lang="en-US"/>
          </a:p>
        </p:txBody>
      </p:sp>
    </p:spTree>
    <p:extLst>
      <p:ext uri="{BB962C8B-B14F-4D97-AF65-F5344CB8AC3E}">
        <p14:creationId xmlns:p14="http://schemas.microsoft.com/office/powerpoint/2010/main" val="23049630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3238323-0ADF-4328-9564-AEB5DFD80DB6}"/>
              </a:ext>
            </a:extLst>
          </p:cNvPr>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EB776FAE-C8F8-44A1-8BC7-9EB948371459}"/>
              </a:ext>
            </a:extLst>
          </p:cNvPr>
          <p:cNvSpPr>
            <a:spLocks noGrp="1"/>
          </p:cNvSpPr>
          <p:nvPr>
            <p:ph type="ctrTitle"/>
          </p:nvPr>
        </p:nvSpPr>
        <p:spPr>
          <a:xfrm>
            <a:off x="1524000" y="1333500"/>
            <a:ext cx="9144000" cy="1790700"/>
          </a:xfrm>
        </p:spPr>
        <p:txBody>
          <a:bodyPr vert="horz" lIns="91440" tIns="0" rIns="91440" bIns="0" rtlCol="0" anchor="t" anchorCtr="0">
            <a:noAutofit/>
          </a:bodyPr>
          <a:lstStyle>
            <a:lvl1pPr>
              <a:lnSpc>
                <a:spcPct val="100000"/>
              </a:lnSpc>
              <a:defRPr lang="en-US" sz="4800" dirty="0">
                <a:solidFill>
                  <a:schemeClr val="bg1"/>
                </a:solidFill>
              </a:defRPr>
            </a:lvl1pPr>
          </a:lstStyle>
          <a:p>
            <a:pPr lvl="0"/>
            <a:r>
              <a:rPr lang="en-US"/>
              <a:t>Click to edit Master title style</a:t>
            </a:r>
            <a:endParaRPr lang="en-US" dirty="0"/>
          </a:p>
        </p:txBody>
      </p:sp>
      <p:sp>
        <p:nvSpPr>
          <p:cNvPr id="3" name="Subtitle 2">
            <a:extLst>
              <a:ext uri="{FF2B5EF4-FFF2-40B4-BE49-F238E27FC236}">
                <a16:creationId xmlns:a16="http://schemas.microsoft.com/office/drawing/2014/main" id="{DA7900C6-1C2C-4612-8672-356C6DDFDCB1}"/>
              </a:ext>
            </a:extLst>
          </p:cNvPr>
          <p:cNvSpPr>
            <a:spLocks noGrp="1"/>
          </p:cNvSpPr>
          <p:nvPr>
            <p:ph type="subTitle" idx="1"/>
          </p:nvPr>
        </p:nvSpPr>
        <p:spPr>
          <a:xfrm>
            <a:off x="1524000" y="3128009"/>
            <a:ext cx="9144000" cy="1287675"/>
          </a:xfrm>
        </p:spPr>
        <p:txBody>
          <a:bodyPr vert="horz" lIns="91440" tIns="45720" rIns="91440" bIns="45720" rtlCol="0" anchor="t" anchorCtr="0">
            <a:noAutofit/>
          </a:bodyPr>
          <a:lstStyle>
            <a:lvl1pPr marL="0" indent="0">
              <a:buNone/>
              <a:defRPr lang="en-US" sz="2400" dirty="0">
                <a:solidFill>
                  <a:schemeClr val="bg1"/>
                </a:solidFill>
                <a:latin typeface="+mj-lt"/>
              </a:defRPr>
            </a:lvl1pPr>
          </a:lstStyle>
          <a:p>
            <a:pPr marL="228600" lvl="0" indent="-228600">
              <a:lnSpc>
                <a:spcPct val="150000"/>
              </a:lnSpc>
              <a:spcAft>
                <a:spcPts val="1200"/>
              </a:spcAft>
            </a:pPr>
            <a:r>
              <a:rPr lang="en-US"/>
              <a:t>Click to edit Master subtitle style</a:t>
            </a:r>
            <a:endParaRPr lang="en-US" dirty="0"/>
          </a:p>
        </p:txBody>
      </p:sp>
      <p:pic>
        <p:nvPicPr>
          <p:cNvPr id="8" name="Picture 7">
            <a:extLst>
              <a:ext uri="{FF2B5EF4-FFF2-40B4-BE49-F238E27FC236}">
                <a16:creationId xmlns:a16="http://schemas.microsoft.com/office/drawing/2014/main" id="{5274E620-B44E-41FF-8FA1-D955BD69C0B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48" r="13926" b="71478"/>
          <a:stretch/>
        </p:blipFill>
        <p:spPr>
          <a:xfrm>
            <a:off x="342899" y="4546601"/>
            <a:ext cx="11715751" cy="2025650"/>
          </a:xfrm>
          <a:prstGeom prst="rect">
            <a:avLst/>
          </a:prstGeom>
        </p:spPr>
      </p:pic>
    </p:spTree>
    <p:extLst>
      <p:ext uri="{BB962C8B-B14F-4D97-AF65-F5344CB8AC3E}">
        <p14:creationId xmlns:p14="http://schemas.microsoft.com/office/powerpoint/2010/main" val="4221146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Title 8">
            <a:extLst>
              <a:ext uri="{FF2B5EF4-FFF2-40B4-BE49-F238E27FC236}">
                <a16:creationId xmlns:a16="http://schemas.microsoft.com/office/drawing/2014/main" id="{FB8AB91F-D739-4DD5-859B-B16B125BECF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103406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45A2570-7517-4576-B836-E4E6D3E743B9}"/>
              </a:ext>
              <a:ext uri="{C183D7F6-B498-43B3-948B-1728B52AA6E4}">
                <adec:decorative xmlns=""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3" name="Content Placeholder 2">
            <a:extLst>
              <a:ext uri="{FF2B5EF4-FFF2-40B4-BE49-F238E27FC236}">
                <a16:creationId xmlns:a16="http://schemas.microsoft.com/office/drawing/2014/main" id="{6859B673-4507-4B72-871E-0018907875DD}"/>
              </a:ext>
            </a:extLst>
          </p:cNvPr>
          <p:cNvSpPr>
            <a:spLocks noGrp="1"/>
          </p:cNvSpPr>
          <p:nvPr>
            <p:ph idx="1"/>
          </p:nvPr>
        </p:nvSpPr>
        <p:spPr>
          <a:xfrm>
            <a:off x="604433" y="1604211"/>
            <a:ext cx="10983131" cy="4572752"/>
          </a:xfrm>
        </p:spPr>
        <p:txBody>
          <a:bodyP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4" name="Title 3">
            <a:extLst>
              <a:ext uri="{FF2B5EF4-FFF2-40B4-BE49-F238E27FC236}">
                <a16:creationId xmlns:a16="http://schemas.microsoft.com/office/drawing/2014/main" id="{0E770BB0-A521-41C6-A0AE-BEE679D2AD1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0465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F89203F-46EF-44A2-956A-7FF6AF93BE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8" name="Content Placeholder 2">
            <a:extLst>
              <a:ext uri="{FF2B5EF4-FFF2-40B4-BE49-F238E27FC236}">
                <a16:creationId xmlns:a16="http://schemas.microsoft.com/office/drawing/2014/main" id="{D1D47175-944E-463B-ABBB-06669A473913}"/>
              </a:ext>
            </a:extLst>
          </p:cNvPr>
          <p:cNvSpPr>
            <a:spLocks noGrp="1"/>
          </p:cNvSpPr>
          <p:nvPr>
            <p:ph idx="1"/>
          </p:nvPr>
        </p:nvSpPr>
        <p:spPr>
          <a:xfrm>
            <a:off x="1090862" y="1507068"/>
            <a:ext cx="3192379" cy="4669896"/>
          </a:xfrm>
        </p:spPr>
        <p:txBody>
          <a:bodyPr anchor="ctr"/>
          <a:lstStyle>
            <a:lvl1pPr marL="0" indent="0" algn="l">
              <a:lnSpc>
                <a:spcPct val="150000"/>
              </a:lnSpc>
              <a:spcAft>
                <a:spcPts val="1200"/>
              </a:spcAft>
              <a:buSzPct val="25000"/>
              <a:buFont typeface="Segoe UI" panose="020B0502040204020203" pitchFamily="34" charset="0"/>
              <a:buChar char=" "/>
              <a:defRPr sz="1200"/>
            </a:lvl1pPr>
            <a:lvl2pPr marL="401638" indent="7938" algn="l">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9" name="Content Placeholder 2">
            <a:extLst>
              <a:ext uri="{FF2B5EF4-FFF2-40B4-BE49-F238E27FC236}">
                <a16:creationId xmlns:a16="http://schemas.microsoft.com/office/drawing/2014/main" id="{A40725B0-0DB7-41CE-9C4C-39E8D0F6325E}"/>
              </a:ext>
            </a:extLst>
          </p:cNvPr>
          <p:cNvSpPr>
            <a:spLocks noGrp="1"/>
          </p:cNvSpPr>
          <p:nvPr>
            <p:ph idx="13"/>
          </p:nvPr>
        </p:nvSpPr>
        <p:spPr>
          <a:xfrm>
            <a:off x="4395537" y="1507068"/>
            <a:ext cx="7143905" cy="4669896"/>
          </a:xfrm>
        </p:spPr>
        <p:txBody>
          <a:bodyPr anchor="ct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Edit Master text styles</a:t>
            </a:r>
          </a:p>
          <a:p>
            <a:pPr lvl="1"/>
            <a:r>
              <a:rPr lang="en-US"/>
              <a:t>Second level</a:t>
            </a:r>
          </a:p>
        </p:txBody>
      </p:sp>
      <p:sp>
        <p:nvSpPr>
          <p:cNvPr id="11" name="Title 10">
            <a:extLst>
              <a:ext uri="{FF2B5EF4-FFF2-40B4-BE49-F238E27FC236}">
                <a16:creationId xmlns:a16="http://schemas.microsoft.com/office/drawing/2014/main" id="{F9E63483-559C-4A6F-B04F-D6C56A3CC09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49444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697828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a:extLst>
              <a:ext uri="{FF2B5EF4-FFF2-40B4-BE49-F238E27FC236}">
                <a16:creationId xmlns:a16="http://schemas.microsoft.com/office/drawing/2014/main" id="{0017C897-2775-4930-B0BE-BEB72453232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4815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andard">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258610D-0376-4D1E-8ED8-29382288BB0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83" t="-3"/>
          <a:stretch/>
        </p:blipFill>
        <p:spPr>
          <a:xfrm>
            <a:off x="269032" y="4801396"/>
            <a:ext cx="11653936" cy="1786228"/>
          </a:xfrm>
          <a:prstGeom prst="rect">
            <a:avLst/>
          </a:prstGeom>
        </p:spPr>
      </p:pic>
      <p:sp>
        <p:nvSpPr>
          <p:cNvPr id="3" name="Title 2">
            <a:extLst>
              <a:ext uri="{FF2B5EF4-FFF2-40B4-BE49-F238E27FC236}">
                <a16:creationId xmlns:a16="http://schemas.microsoft.com/office/drawing/2014/main" id="{21C16CD2-606C-441E-BBA3-51767980CCA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93501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6675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D5FD28E-AEC9-43B8-86F4-9CD3C41D49D7}"/>
              </a:ext>
            </a:extLst>
          </p:cNvPr>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a:extLst>
              <a:ext uri="{FF2B5EF4-FFF2-40B4-BE49-F238E27FC236}">
                <a16:creationId xmlns:a16="http://schemas.microsoft.com/office/drawing/2014/main" id="{C5AFE014-E3CD-4B9A-A705-F1CADD8F420B}"/>
              </a:ext>
            </a:extLst>
          </p:cNvPr>
          <p:cNvSpPr>
            <a:spLocks noGrp="1"/>
          </p:cNvSpPr>
          <p:nvPr>
            <p:ph type="title"/>
          </p:nvPr>
        </p:nvSpPr>
        <p:spPr>
          <a:xfrm>
            <a:off x="604434" y="448628"/>
            <a:ext cx="10983132" cy="747763"/>
          </a:xfrm>
          <a:prstGeom prst="rect">
            <a:avLst/>
          </a:prstGeom>
        </p:spPr>
        <p:txBody>
          <a:bodyPr vert="horz" lIns="91440" tIns="45720" rIns="91440" bIns="45720" rtlCol="0" anchor="ctr" anchorCtr="0">
            <a:normAutofit/>
          </a:bodyPr>
          <a:lstStyle/>
          <a:p>
            <a:pPr lvl="0"/>
            <a:r>
              <a:rPr lang="en-US"/>
              <a:t>Click to edit Master title style</a:t>
            </a:r>
            <a:endParaRPr lang="en-US" dirty="0"/>
          </a:p>
        </p:txBody>
      </p:sp>
      <p:sp>
        <p:nvSpPr>
          <p:cNvPr id="3" name="Text Placeholder 2">
            <a:extLst>
              <a:ext uri="{FF2B5EF4-FFF2-40B4-BE49-F238E27FC236}">
                <a16:creationId xmlns:a16="http://schemas.microsoft.com/office/drawing/2014/main" id="{61ADE5F7-8A52-43AD-8F30-F13CF54506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C85AE-A002-4BA3-8D90-3960ED0FF8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02103AA5-C732-4ECB-88D6-DAA20E2C1C6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Dr. Jian Li Northeastern Illinois University</a:t>
            </a:r>
          </a:p>
        </p:txBody>
      </p:sp>
      <p:sp>
        <p:nvSpPr>
          <p:cNvPr id="6" name="Slide Number Placeholder 5">
            <a:extLst>
              <a:ext uri="{FF2B5EF4-FFF2-40B4-BE49-F238E27FC236}">
                <a16:creationId xmlns:a16="http://schemas.microsoft.com/office/drawing/2014/main" id="{CC280433-CBB5-49C5-B032-5A800E5D09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9379A-16E2-4C4A-96D0-A52C442257E7}" type="slidenum">
              <a:rPr lang="en-US" smtClean="0"/>
              <a:t>‹#›</a:t>
            </a:fld>
            <a:endParaRPr lang="en-US" dirty="0"/>
          </a:p>
        </p:txBody>
      </p:sp>
      <p:cxnSp>
        <p:nvCxnSpPr>
          <p:cNvPr id="8" name="Straight Connector 7">
            <a:extLst>
              <a:ext uri="{FF2B5EF4-FFF2-40B4-BE49-F238E27FC236}">
                <a16:creationId xmlns:a16="http://schemas.microsoft.com/office/drawing/2014/main" id="{E32A06DA-7FF5-4DDE-94D0-63A83DB241E8}"/>
              </a:ext>
            </a:extLst>
          </p:cNvPr>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8514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2" r:id="rId4"/>
    <p:sldLayoutId id="2147483660" r:id="rId5"/>
    <p:sldLayoutId id="2147483662" r:id="rId6"/>
    <p:sldLayoutId id="2147483661" r:id="rId7"/>
    <p:sldLayoutId id="2147483655" r:id="rId8"/>
  </p:sldLayoutIdLst>
  <p:hf sldNum="0" hdr="0" ftr="0"/>
  <p:txStyles>
    <p:titleStyle>
      <a:lvl1pPr algn="l" defTabSz="914400" rtl="0" eaLnBrk="1" latinLnBrk="0" hangingPunct="1">
        <a:lnSpc>
          <a:spcPct val="90000"/>
        </a:lnSpc>
        <a:spcBef>
          <a:spcPct val="0"/>
        </a:spcBef>
        <a:buNone/>
        <a:defRPr lang="en-US" sz="2800" kern="1200">
          <a:solidFill>
            <a:schemeClr val="bg2">
              <a:lumMod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7/06/relationships/model3d" Target="../media/model3d1.glb"/><Relationship Id="rId1" Type="http://schemas.openxmlformats.org/officeDocument/2006/relationships/slideLayout" Target="../slideLayouts/slideLayout4.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F8D61-9318-4DC8-A868-2B1BFDD2B2C0}"/>
              </a:ext>
            </a:extLst>
          </p:cNvPr>
          <p:cNvSpPr>
            <a:spLocks noGrp="1"/>
          </p:cNvSpPr>
          <p:nvPr>
            <p:ph type="ctrTitle"/>
          </p:nvPr>
        </p:nvSpPr>
        <p:spPr>
          <a:xfrm>
            <a:off x="1199626" y="1333500"/>
            <a:ext cx="9940954" cy="1790700"/>
          </a:xfrm>
        </p:spPr>
        <p:txBody>
          <a:bodyPr/>
          <a:lstStyle/>
          <a:p>
            <a:r>
              <a:rPr lang="en-US" dirty="0"/>
              <a:t>Chapter 3: Version Control with git and GitHub</a:t>
            </a:r>
          </a:p>
        </p:txBody>
      </p:sp>
      <p:sp>
        <p:nvSpPr>
          <p:cNvPr id="3" name="Subtitle 2">
            <a:extLst>
              <a:ext uri="{FF2B5EF4-FFF2-40B4-BE49-F238E27FC236}">
                <a16:creationId xmlns:a16="http://schemas.microsoft.com/office/drawing/2014/main" id="{3C322DE6-C2BE-4B53-BC28-C43EBD0052AA}"/>
              </a:ext>
            </a:extLst>
          </p:cNvPr>
          <p:cNvSpPr>
            <a:spLocks noGrp="1"/>
          </p:cNvSpPr>
          <p:nvPr>
            <p:ph type="subTitle" idx="1"/>
          </p:nvPr>
        </p:nvSpPr>
        <p:spPr/>
        <p:txBody>
          <a:bodyPr/>
          <a:lstStyle/>
          <a:p>
            <a:r>
              <a:rPr lang="en-US" dirty="0"/>
              <a:t>Dr. Jian Li</a:t>
            </a:r>
          </a:p>
          <a:p>
            <a:r>
              <a:rPr lang="en-US" dirty="0"/>
              <a:t>Northeastern Illinois University</a:t>
            </a:r>
          </a:p>
        </p:txBody>
      </p:sp>
    </p:spTree>
    <p:extLst>
      <p:ext uri="{BB962C8B-B14F-4D97-AF65-F5344CB8AC3E}">
        <p14:creationId xmlns:p14="http://schemas.microsoft.com/office/powerpoint/2010/main" val="29975803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0579CD8-7431-4DE2-A739-4DDD27E415BD}"/>
              </a:ext>
            </a:extLst>
          </p:cNvPr>
          <p:cNvSpPr>
            <a:spLocks noGrp="1"/>
          </p:cNvSpPr>
          <p:nvPr>
            <p:ph idx="1"/>
          </p:nvPr>
        </p:nvSpPr>
        <p:spPr>
          <a:xfrm>
            <a:off x="604433" y="1591733"/>
            <a:ext cx="10983131" cy="4585230"/>
          </a:xfrm>
        </p:spPr>
        <p:txBody>
          <a:bodyPr>
            <a:normAutofit/>
          </a:bodyPr>
          <a:lstStyle/>
          <a:p>
            <a:r>
              <a:rPr lang="en-US" sz="1800" dirty="0" err="1" smtClean="0"/>
              <a:t>git</a:t>
            </a:r>
            <a:r>
              <a:rPr lang="en-US" sz="1800" dirty="0" smtClean="0"/>
              <a:t> </a:t>
            </a:r>
            <a:r>
              <a:rPr lang="en-US" sz="1800" dirty="0"/>
              <a:t>is </a:t>
            </a:r>
            <a:r>
              <a:rPr lang="en-US" sz="1800" b="1" dirty="0"/>
              <a:t>an example of a version control system</a:t>
            </a:r>
            <a:r>
              <a:rPr lang="en-US" sz="1800" dirty="0"/>
              <a:t>. A version control system (VCS) is a tool for managing a collection of program code that provides you with three important capabilities: reversibility, concurrency, and </a:t>
            </a:r>
            <a:r>
              <a:rPr lang="en-US" sz="1800" dirty="0" smtClean="0"/>
              <a:t>annotation.</a:t>
            </a:r>
            <a:endParaRPr lang="en-US" sz="1800" dirty="0"/>
          </a:p>
          <a:p>
            <a:r>
              <a:rPr lang="en-US" sz="1800" dirty="0" smtClean="0"/>
              <a:t>After </a:t>
            </a:r>
            <a:r>
              <a:rPr lang="en-US" sz="1800" dirty="0"/>
              <a:t>making progress on your project (which may involve editing multiple files), you take a snapshot of your work, along with a description of what you’ve changed.</a:t>
            </a:r>
          </a:p>
          <a:p>
            <a:r>
              <a:rPr lang="en-US" sz="1800" dirty="0"/>
              <a:t>For text files (which almost all programming files are), git </a:t>
            </a:r>
            <a:r>
              <a:rPr lang="en-US" sz="1800" b="1" dirty="0"/>
              <a:t>tracks changes line by line</a:t>
            </a:r>
            <a:r>
              <a:rPr lang="en-US" sz="1800" dirty="0"/>
              <a:t>. This means it can easily and automatically combine changes from multiple people, and give you very precise information about which lines of code have changed.</a:t>
            </a:r>
          </a:p>
          <a:p>
            <a:r>
              <a:rPr lang="en-US" sz="1800" dirty="0"/>
              <a:t>git was created to </a:t>
            </a:r>
            <a:r>
              <a:rPr lang="en-US" sz="1800" b="1" dirty="0"/>
              <a:t>support completely decentralized development</a:t>
            </a:r>
            <a:r>
              <a:rPr lang="en-US" sz="1800" dirty="0"/>
              <a:t>, in which developers pull commits (sets of changes) from one another’s machines directly.</a:t>
            </a:r>
          </a:p>
          <a:p>
            <a:r>
              <a:rPr lang="en-US" sz="1800" dirty="0"/>
              <a:t>GitHub is a site that will host a copy of your project in the cloud, enabling multiple people to collaborate (using git). git is what you use to do version control; GitHub is one possible place where repositories of code can be stored.</a:t>
            </a:r>
          </a:p>
        </p:txBody>
      </p:sp>
      <p:sp>
        <p:nvSpPr>
          <p:cNvPr id="3" name="Title 2">
            <a:extLst>
              <a:ext uri="{FF2B5EF4-FFF2-40B4-BE49-F238E27FC236}">
                <a16:creationId xmlns:a16="http://schemas.microsoft.com/office/drawing/2014/main" id="{22C38D9B-6DDB-41A7-BE1E-FEFDA89113D0}"/>
              </a:ext>
            </a:extLst>
          </p:cNvPr>
          <p:cNvSpPr>
            <a:spLocks noGrp="1"/>
          </p:cNvSpPr>
          <p:nvPr>
            <p:ph type="title"/>
          </p:nvPr>
        </p:nvSpPr>
        <p:spPr/>
        <p:txBody>
          <a:bodyPr/>
          <a:lstStyle/>
          <a:p>
            <a:r>
              <a:rPr lang="en-US" dirty="0"/>
              <a:t>git and </a:t>
            </a:r>
            <a:r>
              <a:rPr lang="en-US" dirty="0" err="1"/>
              <a:t>Github</a:t>
            </a:r>
            <a:endParaRPr lang="en-US" dirty="0"/>
          </a:p>
        </p:txBody>
      </p:sp>
    </p:spTree>
    <p:extLst>
      <p:ext uri="{BB962C8B-B14F-4D97-AF65-F5344CB8AC3E}">
        <p14:creationId xmlns:p14="http://schemas.microsoft.com/office/powerpoint/2010/main" val="34434341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98225C6-5190-407E-9668-E8FB70D18EF2}"/>
              </a:ext>
            </a:extLst>
          </p:cNvPr>
          <p:cNvSpPr>
            <a:spLocks noGrp="1"/>
          </p:cNvSpPr>
          <p:nvPr>
            <p:ph idx="1"/>
          </p:nvPr>
        </p:nvSpPr>
        <p:spPr>
          <a:xfrm>
            <a:off x="0" y="1248077"/>
            <a:ext cx="12349213" cy="5845742"/>
          </a:xfrm>
        </p:spPr>
        <p:txBody>
          <a:bodyPr>
            <a:noAutofit/>
          </a:bodyPr>
          <a:lstStyle/>
          <a:p>
            <a:r>
              <a:rPr lang="en-US" sz="1800" dirty="0"/>
              <a:t>To understand how git works, you need to understand its core concepts and terms:</a:t>
            </a:r>
          </a:p>
          <a:p>
            <a:r>
              <a:rPr lang="en-US" sz="1800" dirty="0"/>
              <a:t>repository (repo): A database of your file history, containing all the checkpoints of all your files, along with some additional meta-data. This database is stored in a hidden subdirectory named .git within your project directory. If you want to sound cool and in-the-know, call the project folder itself a “repo” (even though the repository is technically the database inside the project folder).</a:t>
            </a:r>
          </a:p>
          <a:p>
            <a:r>
              <a:rPr lang="en-US" sz="1800" dirty="0"/>
              <a:t>commit: A snapshot or checkpoint of your work at a given time that has been added to the repository (saved in the database). Each commit will also maintain additional information, including the name of the person who did the commit, a message describing the commit, and a timestamp. This extra tracking information allows you to see when, why, and by whom changes were made to a given file. Committing a set of changes creates a snapshot of what that work looks like at the time, which you can return to in the future.</a:t>
            </a:r>
          </a:p>
          <a:p>
            <a:r>
              <a:rPr lang="en-US" sz="1800" dirty="0"/>
              <a:t>remote: A link to a copy of your repository on a different machine. This link points to a location on the web where the copy is stored. Typically this will be a central (“master”) version of the project that all local copies point to. This chapter generally deals with copies stored on GitHub as remote repositories. You can push (upload) commits to, and pull (download) commits from, a remote repository to keep everything in sync.</a:t>
            </a:r>
          </a:p>
          <a:p>
            <a:r>
              <a:rPr lang="en-US" sz="1800" dirty="0"/>
              <a:t>merging: git supports having multiple different versions of your work that all live side by side (in what are called branches), which may be created by one person or by many collaborators. git allows the commits (checkpoints) saved in different versions of the code to be easily merged (combined) back together without any need to manually copy and paste different pieces of the </a:t>
            </a:r>
            <a:r>
              <a:rPr lang="en-US" sz="1800" dirty="0" smtClean="0"/>
              <a:t>code, making </a:t>
            </a:r>
            <a:r>
              <a:rPr lang="en-US" sz="1800" dirty="0"/>
              <a:t>it easy to separate and then recombine work from different developers.</a:t>
            </a:r>
          </a:p>
        </p:txBody>
      </p:sp>
      <p:sp>
        <p:nvSpPr>
          <p:cNvPr id="3" name="Title 2">
            <a:extLst>
              <a:ext uri="{FF2B5EF4-FFF2-40B4-BE49-F238E27FC236}">
                <a16:creationId xmlns:a16="http://schemas.microsoft.com/office/drawing/2014/main" id="{80732AA7-36E0-4B97-9CEC-DE73539D6E1A}"/>
              </a:ext>
            </a:extLst>
          </p:cNvPr>
          <p:cNvSpPr>
            <a:spLocks noGrp="1"/>
          </p:cNvSpPr>
          <p:nvPr>
            <p:ph type="title"/>
          </p:nvPr>
        </p:nvSpPr>
        <p:spPr/>
        <p:txBody>
          <a:bodyPr>
            <a:normAutofit/>
          </a:bodyPr>
          <a:lstStyle/>
          <a:p>
            <a:r>
              <a:rPr lang="en-US" dirty="0"/>
              <a:t>git Core Concepts</a:t>
            </a:r>
          </a:p>
        </p:txBody>
      </p:sp>
    </p:spTree>
    <p:extLst>
      <p:ext uri="{BB962C8B-B14F-4D97-AF65-F5344CB8AC3E}">
        <p14:creationId xmlns:p14="http://schemas.microsoft.com/office/powerpoint/2010/main" val="22873810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665417E-6DE8-4CA1-A446-51A854670F84}"/>
              </a:ext>
            </a:extLst>
          </p:cNvPr>
          <p:cNvSpPr>
            <a:spLocks noGrp="1"/>
          </p:cNvSpPr>
          <p:nvPr>
            <p:ph idx="1"/>
          </p:nvPr>
        </p:nvSpPr>
        <p:spPr>
          <a:xfrm>
            <a:off x="356135" y="1299411"/>
            <a:ext cx="11704320" cy="5457524"/>
          </a:xfrm>
        </p:spPr>
        <p:txBody>
          <a:bodyPr>
            <a:noAutofit/>
          </a:bodyPr>
          <a:lstStyle/>
          <a:p>
            <a:r>
              <a:rPr lang="en-US" sz="2000" dirty="0"/>
              <a:t>The first time you use git on your machine after having installed it, you will need to </a:t>
            </a:r>
            <a:r>
              <a:rPr lang="en-US" sz="2000" dirty="0" smtClean="0"/>
              <a:t>configure </a:t>
            </a:r>
            <a:r>
              <a:rPr lang="en-US" sz="2000" dirty="0"/>
              <a:t>the installation, telling git who you are so you can commit changes to a repository. You can do this by using the git command line command with the config option (i.e., running the git config command):</a:t>
            </a:r>
          </a:p>
          <a:p>
            <a:r>
              <a:rPr lang="en-US" sz="2000" dirty="0"/>
              <a:t># Configure `git` on your machine (only needs to be done once)</a:t>
            </a:r>
          </a:p>
          <a:p>
            <a:r>
              <a:rPr lang="en-US" sz="2000" dirty="0" smtClean="0"/>
              <a:t>         ** </a:t>
            </a:r>
            <a:r>
              <a:rPr lang="en-US" sz="2000" dirty="0"/>
              <a:t>Set your name to appear alongside your commits</a:t>
            </a:r>
          </a:p>
          <a:p>
            <a:r>
              <a:rPr lang="en-US" sz="2000" dirty="0"/>
              <a:t> </a:t>
            </a:r>
            <a:r>
              <a:rPr lang="en-US" sz="2000" dirty="0" smtClean="0"/>
              <a:t>        **</a:t>
            </a:r>
            <a:r>
              <a:rPr lang="en-US" sz="2000" dirty="0" smtClean="0"/>
              <a:t> </a:t>
            </a:r>
            <a:r>
              <a:rPr lang="en-US" sz="2000" dirty="0"/>
              <a:t>This </a:t>
            </a:r>
            <a:r>
              <a:rPr lang="en-US" sz="2000" dirty="0" smtClean="0"/>
              <a:t>does not </a:t>
            </a:r>
            <a:r>
              <a:rPr lang="en-US" sz="2000" dirty="0"/>
              <a:t>need to be your GitHub username</a:t>
            </a:r>
          </a:p>
          <a:p>
            <a:r>
              <a:rPr lang="en-US" sz="2000" dirty="0" smtClean="0"/>
              <a:t>         ** </a:t>
            </a:r>
            <a:r>
              <a:rPr lang="en-US" sz="2000" dirty="0" err="1" smtClean="0"/>
              <a:t>git</a:t>
            </a:r>
            <a:r>
              <a:rPr lang="en-US" sz="2000" dirty="0" smtClean="0"/>
              <a:t> </a:t>
            </a:r>
            <a:r>
              <a:rPr lang="en-US" sz="2000" dirty="0"/>
              <a:t>config --global user.name "YOUR FULLNAME"</a:t>
            </a:r>
          </a:p>
          <a:p>
            <a:r>
              <a:rPr lang="en-US" sz="2000" dirty="0"/>
              <a:t># Set your email address</a:t>
            </a:r>
          </a:p>
          <a:p>
            <a:r>
              <a:rPr lang="en-US" sz="2000" dirty="0"/>
              <a:t> </a:t>
            </a:r>
            <a:r>
              <a:rPr lang="en-US" sz="2000" dirty="0" smtClean="0"/>
              <a:t>        ** </a:t>
            </a:r>
            <a:r>
              <a:rPr lang="en-US" sz="2000" dirty="0" smtClean="0"/>
              <a:t>This does </a:t>
            </a:r>
            <a:r>
              <a:rPr lang="en-US" sz="2000" dirty="0"/>
              <a:t>need to be the email associated with your GitHub account</a:t>
            </a:r>
          </a:p>
          <a:p>
            <a:r>
              <a:rPr lang="en-US" sz="2000" dirty="0" smtClean="0"/>
              <a:t>         ** </a:t>
            </a:r>
            <a:r>
              <a:rPr lang="en-US" sz="2000" dirty="0" err="1" smtClean="0"/>
              <a:t>git</a:t>
            </a:r>
            <a:r>
              <a:rPr lang="en-US" sz="2000" dirty="0" smtClean="0"/>
              <a:t> </a:t>
            </a:r>
            <a:r>
              <a:rPr lang="en-US" sz="2000" dirty="0"/>
              <a:t>config --global </a:t>
            </a:r>
            <a:r>
              <a:rPr lang="en-US" sz="2000" dirty="0" err="1"/>
              <a:t>user.email</a:t>
            </a:r>
            <a:r>
              <a:rPr lang="en-US" sz="2000" dirty="0"/>
              <a:t> "</a:t>
            </a:r>
            <a:r>
              <a:rPr lang="en-US" sz="2000" dirty="0" smtClean="0"/>
              <a:t>YOUR_EMAIL_ADDRESS“</a:t>
            </a:r>
          </a:p>
          <a:p>
            <a:r>
              <a:rPr lang="en-US" sz="2000" dirty="0" smtClean="0"/>
              <a:t># Show all current </a:t>
            </a:r>
            <a:r>
              <a:rPr lang="en-US" sz="2000" dirty="0" err="1" smtClean="0"/>
              <a:t>git</a:t>
            </a:r>
            <a:r>
              <a:rPr lang="en-US" sz="2000" dirty="0" smtClean="0"/>
              <a:t> configuration:  </a:t>
            </a:r>
            <a:r>
              <a:rPr lang="en-US" sz="2000" dirty="0" err="1"/>
              <a:t>git</a:t>
            </a:r>
            <a:r>
              <a:rPr lang="en-US" sz="2000" dirty="0"/>
              <a:t> </a:t>
            </a:r>
            <a:r>
              <a:rPr lang="en-US" sz="2000" dirty="0" err="1"/>
              <a:t>config</a:t>
            </a:r>
            <a:r>
              <a:rPr lang="en-US" sz="2000" dirty="0"/>
              <a:t> --</a:t>
            </a:r>
            <a:r>
              <a:rPr lang="en-US" sz="2000" dirty="0" smtClean="0"/>
              <a:t>list</a:t>
            </a:r>
            <a:endParaRPr lang="en-US" sz="2000" dirty="0"/>
          </a:p>
        </p:txBody>
      </p:sp>
      <p:sp>
        <p:nvSpPr>
          <p:cNvPr id="3" name="Title 2">
            <a:extLst>
              <a:ext uri="{FF2B5EF4-FFF2-40B4-BE49-F238E27FC236}">
                <a16:creationId xmlns:a16="http://schemas.microsoft.com/office/drawing/2014/main" id="{680BBFE5-B8CF-4595-93F9-F2A0C025C1DD}"/>
              </a:ext>
            </a:extLst>
          </p:cNvPr>
          <p:cNvSpPr>
            <a:spLocks noGrp="1"/>
          </p:cNvSpPr>
          <p:nvPr>
            <p:ph type="title"/>
          </p:nvPr>
        </p:nvSpPr>
        <p:spPr/>
        <p:txBody>
          <a:bodyPr/>
          <a:lstStyle/>
          <a:p>
            <a:r>
              <a:rPr lang="en-US" dirty="0"/>
              <a:t>Configuration and Project </a:t>
            </a:r>
            <a:r>
              <a:rPr lang="en-US" dirty="0" smtClean="0"/>
              <a:t>Setup: Step 1</a:t>
            </a:r>
            <a:endParaRPr lang="en-US" dirty="0"/>
          </a:p>
        </p:txBody>
      </p:sp>
    </p:spTree>
    <p:extLst>
      <p:ext uri="{BB962C8B-B14F-4D97-AF65-F5344CB8AC3E}">
        <p14:creationId xmlns:p14="http://schemas.microsoft.com/office/powerpoint/2010/main" val="25458595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4434" y="1357162"/>
            <a:ext cx="10983130" cy="4819801"/>
          </a:xfrm>
        </p:spPr>
        <p:txBody>
          <a:bodyPr>
            <a:normAutofit/>
          </a:bodyPr>
          <a:lstStyle/>
          <a:p>
            <a:r>
              <a:rPr lang="en-US" sz="2400" dirty="0" smtClean="0"/>
              <a:t>Step 2: Clone an existing repo on GitHub</a:t>
            </a:r>
          </a:p>
          <a:p>
            <a:r>
              <a:rPr lang="en-US" sz="2400" dirty="0"/>
              <a:t> </a:t>
            </a:r>
            <a:r>
              <a:rPr lang="en-US" sz="2400" dirty="0" smtClean="0"/>
              <a:t>     ** </a:t>
            </a:r>
            <a:r>
              <a:rPr lang="de-DE" sz="2400" dirty="0"/>
              <a:t>git clone https://</a:t>
            </a:r>
            <a:r>
              <a:rPr lang="de-DE" sz="2400" dirty="0" smtClean="0"/>
              <a:t>github.com/username/repo.git</a:t>
            </a:r>
          </a:p>
          <a:p>
            <a:endParaRPr lang="de-DE" sz="2400" dirty="0"/>
          </a:p>
          <a:p>
            <a:r>
              <a:rPr lang="de-DE" sz="2400" dirty="0" smtClean="0"/>
              <a:t>      ** git clone https://github.com/j-li3neiuedu/MNGT351Fall_25.git </a:t>
            </a:r>
            <a:endParaRPr lang="en-US" sz="1600" dirty="0"/>
          </a:p>
        </p:txBody>
      </p:sp>
      <p:sp>
        <p:nvSpPr>
          <p:cNvPr id="3" name="Title 2"/>
          <p:cNvSpPr>
            <a:spLocks noGrp="1"/>
          </p:cNvSpPr>
          <p:nvPr>
            <p:ph type="title"/>
          </p:nvPr>
        </p:nvSpPr>
        <p:spPr/>
        <p:txBody>
          <a:bodyPr/>
          <a:lstStyle/>
          <a:p>
            <a:r>
              <a:rPr lang="en-US" dirty="0"/>
              <a:t>Configuration and Project Setup: </a:t>
            </a:r>
            <a:r>
              <a:rPr lang="en-US" dirty="0" smtClean="0"/>
              <a:t>Other Steps</a:t>
            </a:r>
            <a:endParaRPr lang="en-US" dirty="0"/>
          </a:p>
        </p:txBody>
      </p:sp>
    </p:spTree>
    <p:extLst>
      <p:ext uri="{BB962C8B-B14F-4D97-AF65-F5344CB8AC3E}">
        <p14:creationId xmlns:p14="http://schemas.microsoft.com/office/powerpoint/2010/main" val="556989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E7273F9-59F9-4FB3-9D34-82C64C4F8667}"/>
              </a:ext>
            </a:extLst>
          </p:cNvPr>
          <p:cNvSpPr>
            <a:spLocks noGrp="1"/>
          </p:cNvSpPr>
          <p:nvPr>
            <p:ph type="title"/>
          </p:nvPr>
        </p:nvSpPr>
        <p:spPr>
          <a:xfrm>
            <a:off x="604434" y="448628"/>
            <a:ext cx="10983132" cy="747763"/>
          </a:xfrm>
        </p:spPr>
        <p:txBody>
          <a:bodyPr/>
          <a:lstStyle/>
          <a:p>
            <a:r>
              <a:rPr lang="en-US" dirty="0"/>
              <a:t>Ready to Go?</a:t>
            </a:r>
          </a:p>
        </p:txBody>
      </p:sp>
      <mc:AlternateContent xmlns:mc="http://schemas.openxmlformats.org/markup-compatibility/2006">
        <mc:Choice xmlns="" xmlns:am3d="http://schemas.microsoft.com/office/drawing/2017/model3d" Requires="am3d">
          <p:graphicFrame>
            <p:nvGraphicFramePr>
              <p:cNvPr id="3" name="3D Model 2" descr="Airplane">
                <a:extLst>
                  <a:ext uri="{FF2B5EF4-FFF2-40B4-BE49-F238E27FC236}">
                    <a16:creationId xmlns:a16="http://schemas.microsoft.com/office/drawing/2014/main" id="{352F1E17-CA76-4835-8BCB-523E0E3EB1FC}"/>
                  </a:ext>
                </a:extLst>
              </p:cNvPr>
              <p:cNvGraphicFramePr>
                <a:graphicFrameLocks/>
              </p:cNvGraphicFramePr>
              <p:nvPr>
                <p:extLst>
                  <p:ext uri="{D42A27DB-BD31-4B8C-83A1-F6EECF244321}">
                    <p14:modId xmlns:p14="http://schemas.microsoft.com/office/powerpoint/2010/main" val="804506562"/>
                  </p:ext>
                </p:extLst>
              </p:nvPr>
            </p:nvGraphicFramePr>
            <p:xfrm>
              <a:off x="897468" y="2598995"/>
              <a:ext cx="8321040" cy="1905272"/>
            </p:xfrm>
            <a:graphic>
              <a:graphicData uri="http://schemas.microsoft.com/office/drawing/2017/model3d">
                <am3d:model3d r:embed="rId2">
                  <am3d:spPr>
                    <a:xfrm>
                      <a:off x="0" y="0"/>
                      <a:ext cx="8321040" cy="1905272"/>
                    </a:xfrm>
                    <a:prstGeom prst="rect">
                      <a:avLst/>
                    </a:prstGeom>
                  </am3d:spPr>
                  <am3d:camera>
                    <am3d:pos x="3281049" y="-61653" z="63771892"/>
                    <am3d:up dx="0" dy="36000000" dz="0"/>
                    <am3d:lookAt x="3281049" y="-61653" z="0"/>
                    <am3d:perspective fov="662113"/>
                  </am3d:camera>
                  <am3d:trans>
                    <am3d:meterPerModelUnit n="474022" d="1000000"/>
                    <am3d:preTrans dx="2195241" dy="-5458670" dz="2587104"/>
                    <am3d:scale>
                      <am3d:sx n="1000000" d="1000000"/>
                      <am3d:sy n="1000000" d="1000000"/>
                      <am3d:sz n="1000000" d="1000000"/>
                    </am3d:scale>
                    <am3d:rot ax="9685386" ay="-3060758" az="-9921549"/>
                    <am3d:postTrans dx="3281048" dy="-61653" dz="0"/>
                  </am3d:trans>
                  <am3d:raster rName="Office3DRenderer" rVer="16.0.8326">
                    <am3d:blip r:embed="rId3"/>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Airplane">
                <a:extLst>
                  <a:ext uri="{FF2B5EF4-FFF2-40B4-BE49-F238E27FC236}">
                    <a16:creationId xmlns:a16="http://schemas.microsoft.com/office/drawing/2014/main" id="{352F1E17-CA76-4835-8BCB-523E0E3EB1FC}"/>
                  </a:ext>
                </a:extLst>
              </p:cNvPr>
              <p:cNvPicPr>
                <a:picLocks noGrp="1" noRot="1" noChangeAspect="1" noMove="1" noResize="1" noEditPoints="1" noAdjustHandles="1" noChangeArrowheads="1" noChangeShapeType="1" noCrop="1"/>
              </p:cNvPicPr>
              <p:nvPr/>
            </p:nvPicPr>
            <p:blipFill>
              <a:blip r:embed="rId4"/>
              <a:stretch>
                <a:fillRect/>
              </a:stretch>
            </p:blipFill>
            <p:spPr>
              <a:xfrm>
                <a:off x="897468" y="2598995"/>
                <a:ext cx="8321040" cy="1905272"/>
              </a:xfrm>
              <a:prstGeom prst="rect">
                <a:avLst/>
              </a:prstGeom>
            </p:spPr>
          </p:pic>
        </mc:Fallback>
      </mc:AlternateContent>
    </p:spTree>
    <p:extLst>
      <p:ext uri="{BB962C8B-B14F-4D97-AF65-F5344CB8AC3E}">
        <p14:creationId xmlns:p14="http://schemas.microsoft.com/office/powerpoint/2010/main" val="225163801"/>
      </p:ext>
    </p:extLst>
  </p:cSld>
  <p:clrMapOvr>
    <a:masterClrMapping/>
  </p:clrMapOvr>
  <p:timing>
    <p:tnLst>
      <p:par>
        <p:cTn id="1" dur="indefinite" restart="never" nodeType="tmRoot"/>
      </p:par>
    </p:tnLst>
  </p:timing>
</p:sld>
</file>

<file path=ppt/theme/theme1.xml><?xml version="1.0" encoding="utf-8"?>
<a:theme xmlns:a="http://schemas.openxmlformats.org/drawingml/2006/main" name="Get Started with 3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Autofit/>
      </a:bodyPr>
      <a:lstStyle>
        <a:defPPr marL="0" indent="0" algn="l">
          <a:lnSpc>
            <a:spcPts val="1800"/>
          </a:lnSpc>
          <a:spcAft>
            <a:spcPts val="600"/>
          </a:spcAft>
          <a:buNone/>
          <a:defRPr sz="1200" dirty="0" smtClean="0">
            <a:solidFill>
              <a:prstClr val="black">
                <a:lumMod val="75000"/>
                <a:lumOff val="25000"/>
              </a:prstClr>
            </a:solidFill>
            <a:latin typeface="Segoe UI" panose="020B0502040204020203" pitchFamily="34" charset="0"/>
            <a:cs typeface="Segoe UI" panose="020B0502040204020203" pitchFamily="34" charset="0"/>
          </a:defRPr>
        </a:defPPr>
      </a:lstStyle>
    </a:txDef>
  </a:objectDefaults>
  <a:extraClrSchemeLst/>
  <a:extLst>
    <a:ext uri="{05A4C25C-085E-4340-85A3-A5531E510DB2}">
      <thm15:themeFamily xmlns:thm15="http://schemas.microsoft.com/office/thememl/2012/main" name="TM16411177_Bring Your Presentations_win32_mlw - v3" id="{DE0A717D-0B12-4D44-8613-A03A4CD6D7EE}" vid="{30B64ACD-7D47-478C-8DC1-E97D1D0752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480f6609812271f56e53f2aff71704">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b48d77c16982ba2890c3fe2b4c067b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620A972-1CDD-4EF3-89C2-EBD9E5E1FD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8A56FF6-92BD-46DE-9059-01B9F08E8880}">
  <ds:schemaRefs>
    <ds:schemaRef ds:uri="http://schemas.microsoft.com/sharepoint/v3/contenttype/forms"/>
  </ds:schemaRefs>
</ds:datastoreItem>
</file>

<file path=customXml/itemProps3.xml><?xml version="1.0" encoding="utf-8"?>
<ds:datastoreItem xmlns:ds="http://schemas.openxmlformats.org/officeDocument/2006/customXml" ds:itemID="{FB90717D-CB20-4004-8DD0-01756D9D039A}">
  <ds:schemaRefs>
    <ds:schemaRef ds:uri="http://purl.org/dc/elements/1.1/"/>
    <ds:schemaRef ds:uri="http://purl.org/dc/dcmitype/"/>
    <ds:schemaRef ds:uri="http://schemas.microsoft.com/office/2006/documentManagement/types"/>
    <ds:schemaRef ds:uri="16c05727-aa75-4e4a-9b5f-8a80a1165891"/>
    <ds:schemaRef ds:uri="http://purl.org/dc/terms/"/>
    <ds:schemaRef ds:uri="http://schemas.microsoft.com/office/2006/metadata/properties"/>
    <ds:schemaRef ds:uri="http://schemas.microsoft.com/office/infopath/2007/PartnerControls"/>
    <ds:schemaRef ds:uri="http://schemas.openxmlformats.org/package/2006/metadata/core-properties"/>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Bring your presentations to life with 3D</Template>
  <TotalTime>0</TotalTime>
  <Words>820</Words>
  <Application>Microsoft Office PowerPoint</Application>
  <PresentationFormat>Widescreen</PresentationFormat>
  <Paragraphs>36</Paragraphs>
  <Slides>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Segoe UI</vt:lpstr>
      <vt:lpstr>Segoe UI Light</vt:lpstr>
      <vt:lpstr>Get Started with 3D</vt:lpstr>
      <vt:lpstr>Chapter 3: Version Control with git and GitHub</vt:lpstr>
      <vt:lpstr>git and Github</vt:lpstr>
      <vt:lpstr>git Core Concepts</vt:lpstr>
      <vt:lpstr>Configuration and Project Setup: Step 1</vt:lpstr>
      <vt:lpstr>Configuration and Project Setup: Other Steps</vt:lpstr>
      <vt:lpstr>Ready to Go?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2024-08-06T13:31:47Z</dcterms:created>
  <dcterms:modified xsi:type="dcterms:W3CDTF">2025-08-26T18:01:09Z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